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81" r:id="rId2"/>
    <p:sldId id="279" r:id="rId3"/>
    <p:sldId id="282" r:id="rId4"/>
    <p:sldId id="270" r:id="rId5"/>
    <p:sldId id="273" r:id="rId6"/>
    <p:sldId id="275" r:id="rId7"/>
    <p:sldId id="269" r:id="rId8"/>
    <p:sldId id="258" r:id="rId9"/>
    <p:sldId id="267" r:id="rId10"/>
    <p:sldId id="274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FFF"/>
    <a:srgbClr val="D5D5FF"/>
    <a:srgbClr val="C9C9FF"/>
    <a:srgbClr val="FF7C80"/>
    <a:srgbClr val="0000FF"/>
    <a:srgbClr val="FF0000"/>
    <a:srgbClr val="CCE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1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755" y="-19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9A2613-BFF3-4548-8D5E-551ADC19CC3A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94E822-3DAD-40AC-B2B2-66D7B6A0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Take a look at our course offerings…..</a:t>
            </a:r>
          </a:p>
          <a:p>
            <a:endParaRPr lang="en-US" smtClean="0"/>
          </a:p>
          <a:p>
            <a:r>
              <a:rPr lang="en-US" smtClean="0"/>
              <a:t>You pay for materials. only  This is a deal!!!</a:t>
            </a:r>
          </a:p>
          <a:p>
            <a:endParaRPr lang="en-US" smtClean="0"/>
          </a:p>
          <a:p>
            <a:r>
              <a:rPr lang="en-US" b="1" smtClean="0"/>
              <a:t>The State of (</a:t>
            </a:r>
            <a:r>
              <a:rPr lang="en-US" b="1" i="1" smtClean="0"/>
              <a:t>insert your state’s name here</a:t>
            </a:r>
            <a:r>
              <a:rPr lang="en-US" b="1" smtClean="0"/>
              <a:t>) regulatory and insurance </a:t>
            </a:r>
          </a:p>
          <a:p>
            <a:r>
              <a:rPr lang="en-US" b="1" smtClean="0"/>
              <a:t>landscape is changing.  We’ve always had to be licensed to drive our vehicles</a:t>
            </a:r>
          </a:p>
          <a:p>
            <a:r>
              <a:rPr lang="en-US" b="1" smtClean="0"/>
              <a:t>as well as have insurance and registration for our cars.  But now, </a:t>
            </a:r>
          </a:p>
          <a:p>
            <a:r>
              <a:rPr lang="en-US" b="1" smtClean="0"/>
              <a:t>we have to have the same for our boats as well.  (</a:t>
            </a:r>
            <a:r>
              <a:rPr lang="en-US" b="1" i="1" smtClean="0"/>
              <a:t>Or if you live in a state that does</a:t>
            </a:r>
            <a:r>
              <a:rPr lang="en-US" b="1" smtClean="0"/>
              <a:t> </a:t>
            </a:r>
            <a:endParaRPr lang="en-US" b="1" i="1" smtClean="0"/>
          </a:p>
          <a:p>
            <a:r>
              <a:rPr lang="en-US" b="1" i="1" smtClean="0"/>
              <a:t>not require registration—make the statement that these requirements are or are </a:t>
            </a:r>
          </a:p>
          <a:p>
            <a:r>
              <a:rPr lang="en-US" b="1" i="1" smtClean="0"/>
              <a:t>scheduled to come before the legislature for consideration and it’s just a matter</a:t>
            </a:r>
          </a:p>
          <a:p>
            <a:r>
              <a:rPr lang="en-US" b="1" i="1" smtClean="0"/>
              <a:t>of time)</a:t>
            </a:r>
            <a:r>
              <a:rPr lang="en-US" b="1" smtClean="0"/>
              <a:t>.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You have the opportunity to learn more while enjoying your boat..  Check our these course offerings.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r>
              <a:rPr lang="en-US" b="1" smtClean="0"/>
              <a:t>We know that our State (</a:t>
            </a:r>
            <a:r>
              <a:rPr lang="en-US" b="1" i="1" smtClean="0"/>
              <a:t>insert name</a:t>
            </a:r>
            <a:r>
              <a:rPr lang="en-US" b="1" smtClean="0"/>
              <a:t>) requires certification to operate your boat.  The</a:t>
            </a:r>
          </a:p>
          <a:p>
            <a:r>
              <a:rPr lang="en-US" b="1" smtClean="0"/>
              <a:t>United States Power Squadrons offers you the easiest way to gain that </a:t>
            </a:r>
          </a:p>
          <a:p>
            <a:r>
              <a:rPr lang="en-US" b="1" smtClean="0"/>
              <a:t>certification while building your skills and knowledge of boating.  And, as a big </a:t>
            </a:r>
          </a:p>
          <a:p>
            <a:r>
              <a:rPr lang="en-US" b="1" smtClean="0"/>
              <a:t>plus, most insurance companies will offer you a discount on your premiums </a:t>
            </a:r>
          </a:p>
          <a:p>
            <a:r>
              <a:rPr lang="en-US" b="1" smtClean="0"/>
              <a:t>when they see you have your Certificate Of Completion which you’ll get when you</a:t>
            </a:r>
          </a:p>
          <a:p>
            <a:r>
              <a:rPr lang="en-US" b="1" smtClean="0"/>
              <a:t>successfully complete this course.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Discounts in insurance and other reduced cost benefits are available to you.  </a:t>
            </a:r>
            <a:br>
              <a:rPr lang="en-US" smtClean="0"/>
            </a:br>
            <a:r>
              <a:rPr lang="en-US" smtClean="0"/>
              <a:t>The more courses you take, the more you know and your insurance costs will be lowered. </a:t>
            </a:r>
          </a:p>
          <a:p>
            <a:endParaRPr lang="en-US" smtClean="0"/>
          </a:p>
          <a:p>
            <a:r>
              <a:rPr lang="en-US" smtClean="0"/>
              <a:t>Check out our online registration site.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out these member benefits!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more courses you complete the greater insurance discounts you will receive.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We have decades of experience with the recreational boating community helping </a:t>
            </a:r>
          </a:p>
          <a:p>
            <a:r>
              <a:rPr lang="en-US" b="1" smtClean="0"/>
              <a:t>us all get more enjoyment from our boating experience.  As we move through our </a:t>
            </a:r>
          </a:p>
          <a:p>
            <a:r>
              <a:rPr lang="en-US" b="1" smtClean="0"/>
              <a:t>(name the course/seminar) I’m going to show you how I benefitted from the</a:t>
            </a:r>
          </a:p>
          <a:p>
            <a:r>
              <a:rPr lang="en-US" b="1" smtClean="0"/>
              <a:t>knowledge I gained that’s not a part of the course material.  Members of </a:t>
            </a:r>
          </a:p>
          <a:p>
            <a:r>
              <a:rPr lang="en-US" b="1" smtClean="0"/>
              <a:t>the United States Power Squadrons took an interest in me not only as a student,  </a:t>
            </a:r>
          </a:p>
          <a:p>
            <a:r>
              <a:rPr lang="en-US" b="1" smtClean="0"/>
              <a:t>but as a friend.  They helped me understand parts of (name this course/seminar)</a:t>
            </a:r>
          </a:p>
          <a:p>
            <a:r>
              <a:rPr lang="en-US" b="1" smtClean="0"/>
              <a:t>that I might have missed. </a:t>
            </a:r>
          </a:p>
          <a:p>
            <a:r>
              <a:rPr lang="en-US" b="1" smtClean="0"/>
              <a:t>AND AS A MEMBER OF THE UNITED STATES POWER SQUADRONS I’D LIKE TO</a:t>
            </a:r>
          </a:p>
          <a:p>
            <a:r>
              <a:rPr lang="en-US" b="1" smtClean="0"/>
              <a:t>SHARE THAT SAME EXPERIENCE WITH YOU; NOT AS A STUDENT, BUT AS A </a:t>
            </a:r>
          </a:p>
          <a:p>
            <a:r>
              <a:rPr lang="en-US" b="1" smtClean="0"/>
              <a:t>MEMBER.</a:t>
            </a:r>
          </a:p>
          <a:p>
            <a:r>
              <a:rPr lang="en-US" b="1" smtClean="0"/>
              <a:t>BOATING REALLY IS FUN…AND AS A MEMBER YOU’LL HAVE EVEN MORE FUN!</a:t>
            </a:r>
          </a:p>
          <a:p>
            <a:r>
              <a:rPr lang="en-US" b="1" smtClean="0"/>
              <a:t>DOES EVERYONE HAVE THEIR NAMETAG?  LET’S GET STARTED!!!!!</a:t>
            </a:r>
            <a:r>
              <a:rPr lang="en-US" smtClean="0"/>
              <a:t> </a:t>
            </a:r>
          </a:p>
          <a:p>
            <a:endParaRPr lang="en-US" b="1" smtClean="0"/>
          </a:p>
          <a:p>
            <a:r>
              <a:rPr lang="en-US" b="1" smtClean="0"/>
              <a:t>JOIN US AND BENEFIT FROM MEMBERSHIP IN USPS!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80225" y="342900"/>
            <a:ext cx="1882775" cy="447675"/>
            <a:chOff x="4334" y="216"/>
            <a:chExt cx="1186" cy="282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4386" y="216"/>
              <a:ext cx="1134" cy="28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35"/>
                </a:cxn>
                <a:cxn ang="0">
                  <a:pos x="220" y="159"/>
                </a:cxn>
                <a:cxn ang="0">
                  <a:pos x="232" y="166"/>
                </a:cxn>
                <a:cxn ang="0">
                  <a:pos x="242" y="169"/>
                </a:cxn>
                <a:cxn ang="0">
                  <a:pos x="250" y="170"/>
                </a:cxn>
                <a:cxn ang="0">
                  <a:pos x="257" y="170"/>
                </a:cxn>
                <a:cxn ang="0">
                  <a:pos x="265" y="170"/>
                </a:cxn>
                <a:cxn ang="0">
                  <a:pos x="285" y="165"/>
                </a:cxn>
                <a:cxn ang="0">
                  <a:pos x="901" y="18"/>
                </a:cxn>
                <a:cxn ang="0">
                  <a:pos x="933" y="12"/>
                </a:cxn>
                <a:cxn ang="0">
                  <a:pos x="961" y="6"/>
                </a:cxn>
                <a:cxn ang="0">
                  <a:pos x="979" y="4"/>
                </a:cxn>
                <a:cxn ang="0">
                  <a:pos x="1003" y="2"/>
                </a:cxn>
                <a:cxn ang="0">
                  <a:pos x="1023" y="0"/>
                </a:cxn>
                <a:cxn ang="0">
                  <a:pos x="1042" y="2"/>
                </a:cxn>
                <a:cxn ang="0">
                  <a:pos x="1070" y="6"/>
                </a:cxn>
                <a:cxn ang="0">
                  <a:pos x="1088" y="11"/>
                </a:cxn>
                <a:cxn ang="0">
                  <a:pos x="1105" y="19"/>
                </a:cxn>
                <a:cxn ang="0">
                  <a:pos x="1124" y="28"/>
                </a:cxn>
                <a:cxn ang="0">
                  <a:pos x="1133" y="47"/>
                </a:cxn>
                <a:cxn ang="0">
                  <a:pos x="1127" y="63"/>
                </a:cxn>
                <a:cxn ang="0">
                  <a:pos x="1115" y="76"/>
                </a:cxn>
                <a:cxn ang="0">
                  <a:pos x="1100" y="88"/>
                </a:cxn>
                <a:cxn ang="0">
                  <a:pos x="1073" y="104"/>
                </a:cxn>
                <a:cxn ang="0">
                  <a:pos x="1039" y="118"/>
                </a:cxn>
                <a:cxn ang="0">
                  <a:pos x="1019" y="126"/>
                </a:cxn>
                <a:cxn ang="0">
                  <a:pos x="996" y="133"/>
                </a:cxn>
                <a:cxn ang="0">
                  <a:pos x="955" y="143"/>
                </a:cxn>
                <a:cxn ang="0">
                  <a:pos x="898" y="156"/>
                </a:cxn>
                <a:cxn ang="0">
                  <a:pos x="414" y="265"/>
                </a:cxn>
                <a:cxn ang="0">
                  <a:pos x="365" y="274"/>
                </a:cxn>
                <a:cxn ang="0">
                  <a:pos x="332" y="280"/>
                </a:cxn>
                <a:cxn ang="0">
                  <a:pos x="293" y="280"/>
                </a:cxn>
                <a:cxn ang="0">
                  <a:pos x="255" y="280"/>
                </a:cxn>
                <a:cxn ang="0">
                  <a:pos x="107" y="281"/>
                </a:cxn>
                <a:cxn ang="0">
                  <a:pos x="69" y="280"/>
                </a:cxn>
                <a:cxn ang="0">
                  <a:pos x="66" y="279"/>
                </a:cxn>
                <a:cxn ang="0">
                  <a:pos x="62" y="275"/>
                </a:cxn>
                <a:cxn ang="0">
                  <a:pos x="58" y="275"/>
                </a:cxn>
                <a:cxn ang="0">
                  <a:pos x="53" y="271"/>
                </a:cxn>
                <a:cxn ang="0">
                  <a:pos x="53" y="267"/>
                </a:cxn>
                <a:cxn ang="0">
                  <a:pos x="56" y="262"/>
                </a:cxn>
                <a:cxn ang="0">
                  <a:pos x="62" y="257"/>
                </a:cxn>
                <a:cxn ang="0">
                  <a:pos x="78" y="245"/>
                </a:cxn>
                <a:cxn ang="0">
                  <a:pos x="94" y="238"/>
                </a:cxn>
                <a:cxn ang="0">
                  <a:pos x="99" y="236"/>
                </a:cxn>
                <a:cxn ang="0">
                  <a:pos x="0" y="48"/>
                </a:cxn>
              </a:cxnLst>
              <a:rect l="0" t="0" r="r" b="b"/>
              <a:pathLst>
                <a:path w="1134" h="282">
                  <a:moveTo>
                    <a:pt x="0" y="48"/>
                  </a:moveTo>
                  <a:lnTo>
                    <a:pt x="43" y="35"/>
                  </a:lnTo>
                  <a:lnTo>
                    <a:pt x="220" y="159"/>
                  </a:lnTo>
                  <a:lnTo>
                    <a:pt x="232" y="166"/>
                  </a:lnTo>
                  <a:lnTo>
                    <a:pt x="242" y="169"/>
                  </a:lnTo>
                  <a:lnTo>
                    <a:pt x="250" y="170"/>
                  </a:lnTo>
                  <a:lnTo>
                    <a:pt x="257" y="170"/>
                  </a:lnTo>
                  <a:lnTo>
                    <a:pt x="265" y="170"/>
                  </a:lnTo>
                  <a:lnTo>
                    <a:pt x="285" y="165"/>
                  </a:lnTo>
                  <a:lnTo>
                    <a:pt x="901" y="18"/>
                  </a:lnTo>
                  <a:lnTo>
                    <a:pt x="933" y="12"/>
                  </a:lnTo>
                  <a:lnTo>
                    <a:pt x="961" y="6"/>
                  </a:lnTo>
                  <a:lnTo>
                    <a:pt x="979" y="4"/>
                  </a:lnTo>
                  <a:lnTo>
                    <a:pt x="1003" y="2"/>
                  </a:lnTo>
                  <a:lnTo>
                    <a:pt x="1023" y="0"/>
                  </a:lnTo>
                  <a:lnTo>
                    <a:pt x="1042" y="2"/>
                  </a:lnTo>
                  <a:lnTo>
                    <a:pt x="1070" y="6"/>
                  </a:lnTo>
                  <a:lnTo>
                    <a:pt x="1088" y="11"/>
                  </a:lnTo>
                  <a:lnTo>
                    <a:pt x="1105" y="19"/>
                  </a:lnTo>
                  <a:lnTo>
                    <a:pt x="1124" y="28"/>
                  </a:lnTo>
                  <a:lnTo>
                    <a:pt x="1133" y="47"/>
                  </a:lnTo>
                  <a:lnTo>
                    <a:pt x="1127" y="63"/>
                  </a:lnTo>
                  <a:lnTo>
                    <a:pt x="1115" y="76"/>
                  </a:lnTo>
                  <a:lnTo>
                    <a:pt x="1100" y="88"/>
                  </a:lnTo>
                  <a:lnTo>
                    <a:pt x="1073" y="104"/>
                  </a:lnTo>
                  <a:lnTo>
                    <a:pt x="1039" y="118"/>
                  </a:lnTo>
                  <a:lnTo>
                    <a:pt x="1019" y="126"/>
                  </a:lnTo>
                  <a:lnTo>
                    <a:pt x="996" y="133"/>
                  </a:lnTo>
                  <a:lnTo>
                    <a:pt x="955" y="143"/>
                  </a:lnTo>
                  <a:lnTo>
                    <a:pt x="898" y="156"/>
                  </a:lnTo>
                  <a:lnTo>
                    <a:pt x="414" y="265"/>
                  </a:lnTo>
                  <a:lnTo>
                    <a:pt x="365" y="274"/>
                  </a:lnTo>
                  <a:lnTo>
                    <a:pt x="332" y="280"/>
                  </a:lnTo>
                  <a:lnTo>
                    <a:pt x="293" y="280"/>
                  </a:lnTo>
                  <a:lnTo>
                    <a:pt x="255" y="280"/>
                  </a:lnTo>
                  <a:lnTo>
                    <a:pt x="107" y="281"/>
                  </a:lnTo>
                  <a:lnTo>
                    <a:pt x="69" y="280"/>
                  </a:lnTo>
                  <a:lnTo>
                    <a:pt x="66" y="279"/>
                  </a:lnTo>
                  <a:lnTo>
                    <a:pt x="62" y="275"/>
                  </a:lnTo>
                  <a:lnTo>
                    <a:pt x="58" y="275"/>
                  </a:lnTo>
                  <a:lnTo>
                    <a:pt x="53" y="271"/>
                  </a:lnTo>
                  <a:lnTo>
                    <a:pt x="53" y="267"/>
                  </a:lnTo>
                  <a:lnTo>
                    <a:pt x="56" y="262"/>
                  </a:lnTo>
                  <a:lnTo>
                    <a:pt x="62" y="257"/>
                  </a:lnTo>
                  <a:lnTo>
                    <a:pt x="78" y="245"/>
                  </a:lnTo>
                  <a:lnTo>
                    <a:pt x="94" y="238"/>
                  </a:lnTo>
                  <a:lnTo>
                    <a:pt x="99" y="236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4979" y="391"/>
              <a:ext cx="224" cy="7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60" y="55"/>
                </a:cxn>
                <a:cxn ang="0">
                  <a:pos x="90" y="73"/>
                </a:cxn>
                <a:cxn ang="0">
                  <a:pos x="119" y="68"/>
                </a:cxn>
                <a:cxn ang="0">
                  <a:pos x="144" y="65"/>
                </a:cxn>
                <a:cxn ang="0">
                  <a:pos x="150" y="71"/>
                </a:cxn>
                <a:cxn ang="0">
                  <a:pos x="211" y="66"/>
                </a:cxn>
                <a:cxn ang="0">
                  <a:pos x="220" y="54"/>
                </a:cxn>
                <a:cxn ang="0">
                  <a:pos x="222" y="48"/>
                </a:cxn>
                <a:cxn ang="0">
                  <a:pos x="223" y="40"/>
                </a:cxn>
                <a:cxn ang="0">
                  <a:pos x="222" y="31"/>
                </a:cxn>
                <a:cxn ang="0">
                  <a:pos x="221" y="25"/>
                </a:cxn>
                <a:cxn ang="0">
                  <a:pos x="218" y="18"/>
                </a:cxn>
                <a:cxn ang="0">
                  <a:pos x="211" y="0"/>
                </a:cxn>
                <a:cxn ang="0">
                  <a:pos x="0" y="49"/>
                </a:cxn>
              </a:cxnLst>
              <a:rect l="0" t="0" r="r" b="b"/>
              <a:pathLst>
                <a:path w="224" h="74">
                  <a:moveTo>
                    <a:pt x="0" y="49"/>
                  </a:moveTo>
                  <a:lnTo>
                    <a:pt x="60" y="55"/>
                  </a:lnTo>
                  <a:lnTo>
                    <a:pt x="90" y="73"/>
                  </a:lnTo>
                  <a:lnTo>
                    <a:pt x="119" y="68"/>
                  </a:lnTo>
                  <a:lnTo>
                    <a:pt x="144" y="65"/>
                  </a:lnTo>
                  <a:lnTo>
                    <a:pt x="150" y="71"/>
                  </a:lnTo>
                  <a:lnTo>
                    <a:pt x="211" y="66"/>
                  </a:lnTo>
                  <a:lnTo>
                    <a:pt x="220" y="54"/>
                  </a:lnTo>
                  <a:lnTo>
                    <a:pt x="222" y="48"/>
                  </a:lnTo>
                  <a:lnTo>
                    <a:pt x="223" y="40"/>
                  </a:lnTo>
                  <a:lnTo>
                    <a:pt x="222" y="31"/>
                  </a:lnTo>
                  <a:lnTo>
                    <a:pt x="221" y="25"/>
                  </a:lnTo>
                  <a:lnTo>
                    <a:pt x="218" y="18"/>
                  </a:lnTo>
                  <a:lnTo>
                    <a:pt x="211" y="0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4334" y="438"/>
              <a:ext cx="236" cy="32"/>
            </a:xfrm>
            <a:custGeom>
              <a:avLst/>
              <a:gdLst/>
              <a:ahLst/>
              <a:cxnLst>
                <a:cxn ang="0">
                  <a:pos x="235" y="13"/>
                </a:cxn>
                <a:cxn ang="0">
                  <a:pos x="233" y="15"/>
                </a:cxn>
                <a:cxn ang="0">
                  <a:pos x="232" y="17"/>
                </a:cxn>
                <a:cxn ang="0">
                  <a:pos x="228" y="19"/>
                </a:cxn>
                <a:cxn ang="0">
                  <a:pos x="222" y="23"/>
                </a:cxn>
                <a:cxn ang="0">
                  <a:pos x="213" y="26"/>
                </a:cxn>
                <a:cxn ang="0">
                  <a:pos x="202" y="28"/>
                </a:cxn>
                <a:cxn ang="0">
                  <a:pos x="184" y="30"/>
                </a:cxn>
                <a:cxn ang="0">
                  <a:pos x="164" y="31"/>
                </a:cxn>
                <a:cxn ang="0">
                  <a:pos x="146" y="31"/>
                </a:cxn>
                <a:cxn ang="0">
                  <a:pos x="138" y="30"/>
                </a:cxn>
                <a:cxn ang="0">
                  <a:pos x="120" y="28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3" y="6"/>
                </a:cxn>
                <a:cxn ang="0">
                  <a:pos x="20" y="4"/>
                </a:cxn>
                <a:cxn ang="0">
                  <a:pos x="35" y="1"/>
                </a:cxn>
                <a:cxn ang="0">
                  <a:pos x="51" y="0"/>
                </a:cxn>
                <a:cxn ang="0">
                  <a:pos x="235" y="13"/>
                </a:cxn>
              </a:cxnLst>
              <a:rect l="0" t="0" r="r" b="b"/>
              <a:pathLst>
                <a:path w="236" h="32">
                  <a:moveTo>
                    <a:pt x="235" y="13"/>
                  </a:moveTo>
                  <a:lnTo>
                    <a:pt x="233" y="15"/>
                  </a:lnTo>
                  <a:lnTo>
                    <a:pt x="232" y="17"/>
                  </a:lnTo>
                  <a:lnTo>
                    <a:pt x="228" y="19"/>
                  </a:lnTo>
                  <a:lnTo>
                    <a:pt x="222" y="23"/>
                  </a:lnTo>
                  <a:lnTo>
                    <a:pt x="213" y="26"/>
                  </a:lnTo>
                  <a:lnTo>
                    <a:pt x="202" y="28"/>
                  </a:lnTo>
                  <a:lnTo>
                    <a:pt x="184" y="30"/>
                  </a:lnTo>
                  <a:lnTo>
                    <a:pt x="164" y="31"/>
                  </a:lnTo>
                  <a:lnTo>
                    <a:pt x="146" y="31"/>
                  </a:lnTo>
                  <a:lnTo>
                    <a:pt x="138" y="30"/>
                  </a:lnTo>
                  <a:lnTo>
                    <a:pt x="120" y="28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20" y="4"/>
                  </a:lnTo>
                  <a:lnTo>
                    <a:pt x="35" y="1"/>
                  </a:lnTo>
                  <a:lnTo>
                    <a:pt x="51" y="0"/>
                  </a:lnTo>
                  <a:lnTo>
                    <a:pt x="235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ltGray">
            <a:xfrm>
              <a:off x="4444" y="278"/>
              <a:ext cx="512" cy="111"/>
            </a:xfrm>
            <a:custGeom>
              <a:avLst/>
              <a:gdLst/>
              <a:ahLst/>
              <a:cxnLst>
                <a:cxn ang="0">
                  <a:pos x="511" y="72"/>
                </a:cxn>
                <a:cxn ang="0">
                  <a:pos x="46" y="0"/>
                </a:cxn>
                <a:cxn ang="0">
                  <a:pos x="0" y="14"/>
                </a:cxn>
                <a:cxn ang="0">
                  <a:pos x="184" y="67"/>
                </a:cxn>
                <a:cxn ang="0">
                  <a:pos x="292" y="110"/>
                </a:cxn>
                <a:cxn ang="0">
                  <a:pos x="511" y="72"/>
                </a:cxn>
              </a:cxnLst>
              <a:rect l="0" t="0" r="r" b="b"/>
              <a:pathLst>
                <a:path w="512" h="111">
                  <a:moveTo>
                    <a:pt x="511" y="72"/>
                  </a:moveTo>
                  <a:lnTo>
                    <a:pt x="46" y="0"/>
                  </a:lnTo>
                  <a:lnTo>
                    <a:pt x="0" y="14"/>
                  </a:lnTo>
                  <a:lnTo>
                    <a:pt x="184" y="67"/>
                  </a:lnTo>
                  <a:lnTo>
                    <a:pt x="292" y="110"/>
                  </a:lnTo>
                  <a:lnTo>
                    <a:pt x="511" y="7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1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7B5D-4EA6-4D76-AE1A-7B837453A8F5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07E1-7D8C-45E9-B057-4CB8A219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AA31-B4CD-4F99-969D-17D675E5A19B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F2B4-6045-412D-8F1B-AC5E1F4A8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52600"/>
            <a:ext cx="3810000" cy="4210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79D8-18B7-4560-B162-88992C532E2E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97F4-AB8A-4946-85EC-4C8814AE8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C5A9-1F6D-42A9-A58D-14E6E8058AA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CCAB4D-30C9-4A8F-94FA-CC2BCBDBB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83F0-23F2-4B60-845B-91B9E02DFC0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475A-8E28-45DF-89EB-9E0855576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E46F-45BA-4408-85A9-444B0F21F271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96C7-EF5D-4C5E-9BDA-97D002966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8042-472F-4F5E-BC9F-E51B6BAD5B0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A58E-1AA1-43EF-903C-13E4D586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8696-E48F-476B-8D7B-D77D85BFA5FA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22FB-2377-41B1-8DC0-BCF398C21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586B-9987-4E91-801B-69F2DF30BE46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61C4-F5E7-42BC-BBC9-51E6A7F2F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89E4-4C29-4755-99E1-EAEDC2EAE637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A79F-99E6-4ABC-98E2-E9CBFFC3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DD8D-EE2B-4097-B6BA-6E25AD68EE4F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AFBA-F07B-45C8-A7B1-5C51B405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6000">
              <a:srgbClr val="000000"/>
            </a:gs>
            <a:gs pos="28000">
              <a:srgbClr val="000040"/>
            </a:gs>
            <a:gs pos="62000">
              <a:schemeClr val="bg1">
                <a:lumMod val="60000"/>
                <a:lumOff val="40000"/>
              </a:schemeClr>
            </a:gs>
            <a:gs pos="77000">
              <a:schemeClr val="bg1">
                <a:lumMod val="40000"/>
                <a:lumOff val="60000"/>
              </a:schemeClr>
            </a:gs>
            <a:gs pos="89999">
              <a:schemeClr val="bg1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4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A997E9BD-E41D-4806-B3BD-5D8A485A42E1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20074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4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9E1065C-1644-4756-8143-393B7EEA4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4" descr="USPSlogowithtextNOBACK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6413" y="5834063"/>
            <a:ext cx="94138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FFCC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i="1">
          <a:solidFill>
            <a:srgbClr val="CCEC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w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xxxx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hyperlink" Target="http://www.xxxx.org/" TargetMode="External"/><Relationship Id="rId4" Type="http://schemas.openxmlformats.org/officeDocument/2006/relationships/hyperlink" Target="mailto:seo@xxxx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XXXX Sail and Power Squadron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5943600"/>
            <a:ext cx="4852610" cy="46166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62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Boating is fun…we’ll show you how</a:t>
            </a:r>
            <a:r>
              <a:rPr lang="en-US" sz="24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943600"/>
            <a:ext cx="4852610" cy="46166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62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Boating is fun…we’ll show you how</a:t>
            </a:r>
            <a:r>
              <a:rPr lang="en-US" sz="24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®</a:t>
            </a:r>
          </a:p>
        </p:txBody>
      </p:sp>
      <p:pic>
        <p:nvPicPr>
          <p:cNvPr id="5" name="Picture 4" descr="memshow1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2057400"/>
            <a:ext cx="3552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XXXX Sail and Power Squadron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smtClean="0"/>
              <a:t>XXXX Sail and Power Squadron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10050"/>
          </a:xfrm>
        </p:spPr>
        <p:txBody>
          <a:bodyPr/>
          <a:lstStyle/>
          <a:p>
            <a:r>
              <a:rPr lang="en-US" sz="2800" dirty="0" smtClean="0"/>
              <a:t>United States Power Squadrons (USPS)</a:t>
            </a:r>
          </a:p>
          <a:p>
            <a:pPr lvl="1"/>
            <a:r>
              <a:rPr lang="en-US" sz="2400" dirty="0" smtClean="0"/>
              <a:t>39,000 </a:t>
            </a:r>
            <a:r>
              <a:rPr lang="en-US" sz="2400" dirty="0" smtClean="0"/>
              <a:t>members</a:t>
            </a:r>
          </a:p>
          <a:p>
            <a:pPr lvl="1"/>
            <a:r>
              <a:rPr lang="en-US" sz="2400" dirty="0" smtClean="0"/>
              <a:t>Promotes boating knowledge, safety, and fun</a:t>
            </a:r>
          </a:p>
          <a:p>
            <a:endParaRPr lang="en-US" sz="2800" dirty="0" smtClean="0"/>
          </a:p>
        </p:txBody>
      </p:sp>
      <p:pic>
        <p:nvPicPr>
          <p:cNvPr id="7174" name="Picture 6" descr="1456928803_832f5a9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182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6" name="Picture 8" descr="Cobal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3457575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5334000"/>
            <a:ext cx="3962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/>
              <a:t>You’ve come to the right place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XXXX Sail and Power Squadron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We have a wide variety of activities</a:t>
            </a:r>
          </a:p>
          <a:p>
            <a:pPr lvl="1"/>
            <a:r>
              <a:rPr lang="en-US" sz="2400" smtClean="0"/>
              <a:t>Many courses &amp; seminars</a:t>
            </a:r>
          </a:p>
          <a:p>
            <a:pPr lvl="1"/>
            <a:r>
              <a:rPr lang="en-US" sz="2400" smtClean="0"/>
              <a:t>Boating events</a:t>
            </a:r>
          </a:p>
          <a:p>
            <a:pPr lvl="1"/>
            <a:r>
              <a:rPr lang="en-US" sz="2400" smtClean="0"/>
              <a:t>Monthly dinner meetings with speaker</a:t>
            </a:r>
          </a:p>
          <a:p>
            <a:pPr lvl="1"/>
            <a:r>
              <a:rPr lang="en-US" sz="2400" smtClean="0"/>
              <a:t>Safety training &amp; vessel safety checks</a:t>
            </a:r>
          </a:p>
          <a:p>
            <a:pPr lvl="1"/>
            <a:r>
              <a:rPr lang="en-US" sz="2400" smtClean="0"/>
              <a:t>Active in the boating community</a:t>
            </a:r>
          </a:p>
          <a:p>
            <a:endParaRPr lang="en-US" smtClean="0"/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47838"/>
            <a:ext cx="1143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Paul\Documents\Pauls Stuff\Sailing\RSPS\Pictures\P8230177_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0"/>
            <a:ext cx="1828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Users\Paul\Documents\Pauls Stuff\Sailing\RSPS\Pictures\P8230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10038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:\Users\Paul\Documents\Pauls Stuff\Sailing\RSPS\Pictures\P9140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572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C:\Users\Paul\Documents\Pauls Stuff\Sailing\RSPS\Pictures\P9140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572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i="1" smtClean="0"/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772400" cy="4648200"/>
          </a:xfrm>
        </p:spPr>
        <p:txBody>
          <a:bodyPr/>
          <a:lstStyle/>
          <a:p>
            <a:r>
              <a:rPr lang="en-US" smtClean="0"/>
              <a:t>Navigation</a:t>
            </a: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mtClean="0"/>
              <a:t>Inland and Coastal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Offshore</a:t>
            </a:r>
          </a:p>
          <a:p>
            <a:r>
              <a:rPr lang="en-US" smtClean="0"/>
              <a:t>Seamanship</a:t>
            </a:r>
          </a:p>
          <a:p>
            <a:r>
              <a:rPr lang="en-US" smtClean="0"/>
              <a:t>Marine Equipment </a:t>
            </a:r>
          </a:p>
          <a:p>
            <a:r>
              <a:rPr lang="en-US" smtClean="0"/>
              <a:t>Weather</a:t>
            </a:r>
          </a:p>
          <a:p>
            <a:r>
              <a:rPr lang="en-US" smtClean="0"/>
              <a:t>Sail</a:t>
            </a:r>
          </a:p>
          <a:p>
            <a:r>
              <a:rPr lang="en-US" smtClean="0"/>
              <a:t>Cruise Planning</a:t>
            </a:r>
          </a:p>
          <a:p>
            <a:r>
              <a:rPr lang="en-US" smtClean="0"/>
              <a:t>On the water training!!!</a:t>
            </a:r>
          </a:p>
        </p:txBody>
      </p:sp>
      <p:pic>
        <p:nvPicPr>
          <p:cNvPr id="5" name="Picture 4" descr="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1360488"/>
            <a:ext cx="1077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60488"/>
            <a:ext cx="1068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amanship SM Cover Design-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884488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x08 Cover 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332288"/>
            <a:ext cx="10668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N Cover 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360488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arine Comm Cover 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8" y="2884488"/>
            <a:ext cx="10588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arine Electronics Cover 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332288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 Cover 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1360488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ES Cover s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884488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EM Cover-SM-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2884488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ail 08 Cover color Design 1 s.jpg"/>
          <p:cNvPicPr>
            <a:picLocks noChangeAspect="1"/>
          </p:cNvPicPr>
          <p:nvPr/>
        </p:nvPicPr>
        <p:blipFill>
          <a:blip r:embed="rId13" cstate="print">
            <a:lum bright="-20000" contrast="42000"/>
          </a:blip>
          <a:srcRect/>
          <a:stretch>
            <a:fillRect/>
          </a:stretch>
        </p:blipFill>
        <p:spPr bwMode="auto">
          <a:xfrm>
            <a:off x="6556375" y="4335463"/>
            <a:ext cx="1055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ruise Plan 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4332288"/>
            <a:ext cx="914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smtClean="0"/>
              <a:t>Two Hour Seminars</a:t>
            </a:r>
          </a:p>
        </p:txBody>
      </p:sp>
      <p:pic>
        <p:nvPicPr>
          <p:cNvPr id="8195" name="Picture 11" descr="j0310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2438"/>
            <a:ext cx="1219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R1_PS2 s-ss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886200" y="1066800"/>
            <a:ext cx="1371600" cy="305435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0" descr="USPSOnboard s-nn-ss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543800" y="1143000"/>
            <a:ext cx="965200" cy="210502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 descr="USPSUsingGPSs-nn-ss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924800" y="2743200"/>
            <a:ext cx="965200" cy="210502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9" descr="AnchoringUSPS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04800" y="990600"/>
            <a:ext cx="984250" cy="214947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5" descr="Radar book-1s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1981200" y="990600"/>
            <a:ext cx="1498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KBH s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1981200" y="4038600"/>
            <a:ext cx="1231900" cy="176212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MechSmithUSPS.jpg"/>
          <p:cNvPicPr>
            <a:picLocks noChangeAspect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1066800" y="1981200"/>
            <a:ext cx="1600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3" descr="johnson-1"/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/>
          <a:stretch>
            <a:fillRect/>
          </a:stretch>
        </p:blipFill>
        <p:spPr bwMode="auto">
          <a:xfrm>
            <a:off x="228600" y="3505200"/>
            <a:ext cx="1524000" cy="191452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7" descr="Cover-s.jpg"/>
          <p:cNvPicPr>
            <a:picLocks noChangeAspect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5410200" y="990600"/>
            <a:ext cx="1908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Content Placeholder 6" descr="Partner in Command copy.png"/>
          <p:cNvPicPr>
            <a:picLocks noChangeAspect="1"/>
          </p:cNvPicPr>
          <p:nvPr/>
        </p:nvPicPr>
        <p:blipFill>
          <a:blip r:embed="rId13" cstate="print">
            <a:lum contrast="10000"/>
          </a:blip>
          <a:stretch>
            <a:fillRect/>
          </a:stretch>
        </p:blipFill>
        <p:spPr>
          <a:xfrm>
            <a:off x="2819400" y="2895600"/>
            <a:ext cx="1038225" cy="10271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7" descr="HeavyWeatherUSPS"/>
          <p:cNvPicPr>
            <a:picLocks noChangeAspect="1" noChangeArrowheads="1"/>
          </p:cNvPicPr>
          <p:nvPr/>
        </p:nvPicPr>
        <p:blipFill>
          <a:blip r:embed="rId14" cstate="print">
            <a:lum contrast="10000"/>
          </a:blip>
          <a:srcRect/>
          <a:stretch>
            <a:fillRect/>
          </a:stretch>
        </p:blipFill>
        <p:spPr bwMode="auto">
          <a:xfrm>
            <a:off x="4419600" y="2438400"/>
            <a:ext cx="995363" cy="217646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13" descr="EmergencyUSPS_Page_1s"/>
          <p:cNvPicPr>
            <a:picLocks noChangeAspect="1" noChangeArrowheads="1"/>
          </p:cNvPicPr>
          <p:nvPr/>
        </p:nvPicPr>
        <p:blipFill>
          <a:blip r:embed="rId15" cstate="print">
            <a:lum contrast="10000"/>
          </a:blip>
          <a:srcRect/>
          <a:stretch>
            <a:fillRect/>
          </a:stretch>
        </p:blipFill>
        <p:spPr bwMode="auto">
          <a:xfrm>
            <a:off x="6324600" y="2286000"/>
            <a:ext cx="995363" cy="217646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9" descr="wing_rules2s-ss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rcRect/>
          <a:stretch>
            <a:fillRect/>
          </a:stretch>
        </p:blipFill>
        <p:spPr bwMode="auto">
          <a:xfrm>
            <a:off x="3276600" y="4114800"/>
            <a:ext cx="1763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3" descr="USPSSailTrim s-ss"/>
          <p:cNvPicPr>
            <a:picLocks noChangeAspect="1" noChangeArrowheads="1"/>
          </p:cNvPicPr>
          <p:nvPr/>
        </p:nvPicPr>
        <p:blipFill>
          <a:blip r:embed="rId17" cstate="print">
            <a:lum contrast="10000"/>
          </a:blip>
          <a:srcRect/>
          <a:stretch>
            <a:fillRect/>
          </a:stretch>
        </p:blipFill>
        <p:spPr bwMode="auto">
          <a:xfrm>
            <a:off x="6781800" y="3200400"/>
            <a:ext cx="1019175" cy="22225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9" descr="USPSVHFs-nn-ss"/>
          <p:cNvPicPr>
            <a:picLocks noChangeAspect="1" noChangeArrowheads="1"/>
          </p:cNvPicPr>
          <p:nvPr/>
        </p:nvPicPr>
        <p:blipFill>
          <a:blip r:embed="rId18" cstate="print">
            <a:lum contrast="10000"/>
          </a:blip>
          <a:srcRect/>
          <a:stretch>
            <a:fillRect/>
          </a:stretch>
        </p:blipFill>
        <p:spPr bwMode="auto">
          <a:xfrm>
            <a:off x="6096000" y="4267200"/>
            <a:ext cx="965200" cy="210502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2" descr="Boat Handlings"/>
          <p:cNvPicPr>
            <a:picLocks noChangeAspect="1" noChangeArrowheads="1"/>
          </p:cNvPicPr>
          <p:nvPr/>
        </p:nvPicPr>
        <p:blipFill>
          <a:blip r:embed="rId19" cstate="print">
            <a:lum contrast="10000"/>
          </a:blip>
          <a:srcRect/>
          <a:stretch>
            <a:fillRect/>
          </a:stretch>
        </p:blipFill>
        <p:spPr bwMode="auto">
          <a:xfrm>
            <a:off x="5105400" y="3733800"/>
            <a:ext cx="990600" cy="216693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4" descr="DieselUSPS"/>
          <p:cNvPicPr>
            <a:picLocks noChangeAspect="1" noChangeArrowheads="1"/>
          </p:cNvPicPr>
          <p:nvPr/>
        </p:nvPicPr>
        <p:blipFill>
          <a:blip r:embed="rId20" cstate="print">
            <a:lum contrast="10000"/>
          </a:blip>
          <a:srcRect/>
          <a:stretch>
            <a:fillRect/>
          </a:stretch>
        </p:blipFill>
        <p:spPr bwMode="auto">
          <a:xfrm>
            <a:off x="7010400" y="4114800"/>
            <a:ext cx="998538" cy="217646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Boat Operator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Recognized Credentials</a:t>
            </a:r>
          </a:p>
          <a:p>
            <a:pPr lvl="1"/>
            <a:r>
              <a:rPr lang="en-US" smtClean="0"/>
              <a:t>Inland</a:t>
            </a:r>
          </a:p>
          <a:p>
            <a:pPr lvl="1"/>
            <a:r>
              <a:rPr lang="en-US" smtClean="0"/>
              <a:t>Coastal</a:t>
            </a:r>
          </a:p>
          <a:p>
            <a:pPr lvl="1"/>
            <a:r>
              <a:rPr lang="en-US" smtClean="0"/>
              <a:t>Advanced Coastal</a:t>
            </a:r>
          </a:p>
          <a:p>
            <a:pPr lvl="1"/>
            <a:r>
              <a:rPr lang="en-US" smtClean="0"/>
              <a:t>Offshore</a:t>
            </a:r>
          </a:p>
          <a:p>
            <a:r>
              <a:rPr lang="en-US" smtClean="0"/>
              <a:t>Seminars</a:t>
            </a:r>
          </a:p>
          <a:p>
            <a:pPr lvl="1"/>
            <a:r>
              <a:rPr lang="en-US" smtClean="0"/>
              <a:t>Credit toward certification</a:t>
            </a:r>
          </a:p>
        </p:txBody>
      </p:sp>
      <p:pic>
        <p:nvPicPr>
          <p:cNvPr id="6" name="Picture 5" descr="wallet card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1754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C Certificate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92363"/>
            <a:ext cx="36576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smtClean="0"/>
              <a:t>Savings on Insurance and Boating Products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2100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Insurers offer greater savings to those who take member courses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Save as much as 23% on insurance premiums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Among others   </a:t>
            </a:r>
            <a:endParaRPr lang="en-US" sz="2400" i="1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400" dirty="0" smtClean="0"/>
          </a:p>
          <a:p>
            <a:pPr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dirty="0" smtClean="0"/>
              <a:t>        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10244" name="Picture 5" descr="Look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511800"/>
            <a:ext cx="952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trave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971800"/>
            <a:ext cx="256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hanc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971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733800"/>
            <a:ext cx="2133600" cy="6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810000"/>
            <a:ext cx="1704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7863" y="228600"/>
            <a:ext cx="7772400" cy="1143000"/>
          </a:xfrm>
        </p:spPr>
        <p:txBody>
          <a:bodyPr lIns="91440" tIns="45720" rIns="91440" bIns="45720"/>
          <a:lstStyle/>
          <a:p>
            <a:r>
              <a:rPr lang="en-US" sz="3600" smtClean="0"/>
              <a:t>Savings on Insurance and Boating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229600" cy="4210050"/>
          </a:xfrm>
        </p:spPr>
        <p:txBody>
          <a:bodyPr lIns="91440" tIns="45720" rIns="91440" bIns="45720"/>
          <a:lstStyle/>
          <a:p>
            <a:pPr lvl="1">
              <a:lnSpc>
                <a:spcPct val="90000"/>
              </a:lnSpc>
            </a:pPr>
            <a:r>
              <a:rPr lang="en-US" sz="2400" smtClean="0"/>
              <a:t>Charts and Marine Books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Boating Equipment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Computers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Insurance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Literature and Courseware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Publications 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1268" name="Picture 5" descr="j0333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6234113"/>
            <a:ext cx="990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logo_nobeltec_ho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262313"/>
            <a:ext cx="174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RidgedBoa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76713"/>
            <a:ext cx="1879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c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724400"/>
            <a:ext cx="14112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RPLogo1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948113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v2n4oceangrafi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119313"/>
            <a:ext cx="13144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OGO Learn more Red cube [Converted]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119313"/>
            <a:ext cx="914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e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80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aptech-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3033713"/>
            <a:ext cx="12763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2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92" decel="100000"/>
                                        <p:tgtEl>
                                          <p:spTgt spid="153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92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92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XXXX Sail and Power Squadron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4114800"/>
          </a:xfrm>
        </p:spPr>
        <p:txBody>
          <a:bodyPr/>
          <a:lstStyle/>
          <a:p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	Come for the Education, </a:t>
            </a:r>
          </a:p>
          <a:p>
            <a:pPr algn="ctr">
              <a:buFontTx/>
              <a:buNone/>
            </a:pPr>
            <a:r>
              <a:rPr lang="en-US" smtClean="0"/>
              <a:t>Stay for the Friends!!!</a:t>
            </a:r>
          </a:p>
          <a:p>
            <a:endParaRPr lang="en-US" smtClean="0"/>
          </a:p>
          <a:p>
            <a:r>
              <a:rPr lang="en-US" smtClean="0"/>
              <a:t>To Join: </a:t>
            </a:r>
            <a:r>
              <a:rPr lang="en-US" smtClean="0">
                <a:hlinkClick r:id="rId3"/>
              </a:rPr>
              <a:t>membership@xxxx.org</a:t>
            </a:r>
            <a:endParaRPr lang="en-US" smtClean="0"/>
          </a:p>
          <a:p>
            <a:r>
              <a:rPr lang="en-US" smtClean="0"/>
              <a:t>Seminars &amp; Courses: </a:t>
            </a:r>
            <a:r>
              <a:rPr lang="en-US" smtClean="0">
                <a:hlinkClick r:id="rId4"/>
              </a:rPr>
              <a:t>seo@xxxx.org</a:t>
            </a:r>
            <a:endParaRPr lang="en-US" smtClean="0"/>
          </a:p>
          <a:p>
            <a:r>
              <a:rPr lang="en-US" smtClean="0"/>
              <a:t>Website: </a:t>
            </a:r>
            <a:r>
              <a:rPr lang="en-US" smtClean="0">
                <a:hlinkClick r:id="rId5"/>
              </a:rPr>
              <a:t>www.xxxx.org</a:t>
            </a:r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2292" name="Picture 4" descr="j03109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62200" y="5943600"/>
            <a:ext cx="4852610" cy="46166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62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Boating is fun…we’ll show you how</a:t>
            </a:r>
            <a:r>
              <a:rPr lang="en-US" sz="24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VEL">
  <a:themeElements>
    <a:clrScheme name="TRAVEL 1">
      <a:dk1>
        <a:srgbClr val="000000"/>
      </a:dk1>
      <a:lt1>
        <a:srgbClr val="FFFFFF"/>
      </a:lt1>
      <a:dk2>
        <a:srgbClr val="000080"/>
      </a:dk2>
      <a:lt2>
        <a:srgbClr val="FFFFFF"/>
      </a:lt2>
      <a:accent1>
        <a:srgbClr val="FF6699"/>
      </a:accent1>
      <a:accent2>
        <a:srgbClr val="FF9933"/>
      </a:accent2>
      <a:accent3>
        <a:srgbClr val="AAAAC0"/>
      </a:accent3>
      <a:accent4>
        <a:srgbClr val="DADADA"/>
      </a:accent4>
      <a:accent5>
        <a:srgbClr val="FFB8CA"/>
      </a:accent5>
      <a:accent6>
        <a:srgbClr val="E78A2D"/>
      </a:accent6>
      <a:hlink>
        <a:srgbClr val="FF33FF"/>
      </a:hlink>
      <a:folHlink>
        <a:srgbClr val="6600CC"/>
      </a:folHlink>
    </a:clrScheme>
    <a:fontScheme name="TRA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VEL 1">
        <a:dk1>
          <a:srgbClr val="000000"/>
        </a:dk1>
        <a:lt1>
          <a:srgbClr val="FFFFFF"/>
        </a:lt1>
        <a:dk2>
          <a:srgbClr val="000080"/>
        </a:dk2>
        <a:lt2>
          <a:srgbClr val="FFFFFF"/>
        </a:lt2>
        <a:accent1>
          <a:srgbClr val="FF6699"/>
        </a:accent1>
        <a:accent2>
          <a:srgbClr val="FF9933"/>
        </a:accent2>
        <a:accent3>
          <a:srgbClr val="AAAAC0"/>
        </a:accent3>
        <a:accent4>
          <a:srgbClr val="DADADA"/>
        </a:accent4>
        <a:accent5>
          <a:srgbClr val="FFB8CA"/>
        </a:accent5>
        <a:accent6>
          <a:srgbClr val="E78A2D"/>
        </a:accent6>
        <a:hlink>
          <a:srgbClr val="FF33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 2">
        <a:dk1>
          <a:srgbClr val="000000"/>
        </a:dk1>
        <a:lt1>
          <a:srgbClr val="FFFFFF"/>
        </a:lt1>
        <a:dk2>
          <a:srgbClr val="000080"/>
        </a:dk2>
        <a:lt2>
          <a:srgbClr val="FFFFFF"/>
        </a:lt2>
        <a:accent1>
          <a:srgbClr val="FF99CC"/>
        </a:accent1>
        <a:accent2>
          <a:srgbClr val="FFCC99"/>
        </a:accent2>
        <a:accent3>
          <a:srgbClr val="AAAAC0"/>
        </a:accent3>
        <a:accent4>
          <a:srgbClr val="DADADA"/>
        </a:accent4>
        <a:accent5>
          <a:srgbClr val="FFCAE2"/>
        </a:accent5>
        <a:accent6>
          <a:srgbClr val="E7B98A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 3">
        <a:dk1>
          <a:srgbClr val="000000"/>
        </a:dk1>
        <a:lt1>
          <a:srgbClr val="FFFFFF"/>
        </a:lt1>
        <a:dk2>
          <a:srgbClr val="B2B2B2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D5D5D5"/>
        </a:accent3>
        <a:accent4>
          <a:srgbClr val="DADADA"/>
        </a:accent4>
        <a:accent5>
          <a:srgbClr val="F3F3F3"/>
        </a:accent5>
        <a:accent6>
          <a:srgbClr val="878787"/>
        </a:accent6>
        <a:hlink>
          <a:srgbClr val="CBCBCB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</Template>
  <TotalTime>5480</TotalTime>
  <Words>571</Words>
  <Application>Microsoft Office PowerPoint</Application>
  <PresentationFormat>On-screen Show (4:3)</PresentationFormat>
  <Paragraphs>103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TRAVEL</vt:lpstr>
      <vt:lpstr>XXXX Sail and Power Squadron</vt:lpstr>
      <vt:lpstr>XXXX Sail and Power Squadron</vt:lpstr>
      <vt:lpstr>XXXX Sail and Power Squadron</vt:lpstr>
      <vt:lpstr>Courses</vt:lpstr>
      <vt:lpstr>Two Hour Seminars</vt:lpstr>
      <vt:lpstr>Boat Operator Certification</vt:lpstr>
      <vt:lpstr>Savings on Insurance and Boating Products</vt:lpstr>
      <vt:lpstr>Savings on Insurance and Boating Products</vt:lpstr>
      <vt:lpstr>XXXX Sail and Power Squadron</vt:lpstr>
      <vt:lpstr>XXXX Sail and Power Squadron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RSPS Member Recruitment</dc:title>
  <dc:subject>RSPS Member Recruitment</dc:subject>
  <dc:creator>Paul Mermelstein</dc:creator>
  <dc:description>Based on USPS template</dc:description>
  <cp:lastModifiedBy>Paul Mermelstein</cp:lastModifiedBy>
  <cp:revision>176</cp:revision>
  <dcterms:created xsi:type="dcterms:W3CDTF">2008-04-28T17:28:54Z</dcterms:created>
  <dcterms:modified xsi:type="dcterms:W3CDTF">2013-02-04T18:02:37Z</dcterms:modified>
</cp:coreProperties>
</file>